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177E7C-2697-4548-BBE7-565FB1D547A6}"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D182B-DFBD-46C6-9627-A3CFE91B83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77E7C-2697-4548-BBE7-565FB1D547A6}"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D182B-DFBD-46C6-9627-A3CFE91B83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0177E7C-2697-4548-BBE7-565FB1D547A6}"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D182B-DFBD-46C6-9627-A3CFE91B836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77E7C-2697-4548-BBE7-565FB1D547A6}"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D182B-DFBD-46C6-9627-A3CFE91B836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77E7C-2697-4548-BBE7-565FB1D547A6}" type="datetimeFigureOut">
              <a:rPr lang="en-US" smtClean="0"/>
              <a:t>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D182B-DFBD-46C6-9627-A3CFE91B83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177E7C-2697-4548-BBE7-565FB1D547A6}" type="datetimeFigureOut">
              <a:rPr lang="en-US" smtClean="0"/>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D182B-DFBD-46C6-9627-A3CFE91B836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177E7C-2697-4548-BBE7-565FB1D547A6}" type="datetimeFigureOut">
              <a:rPr lang="en-US" smtClean="0"/>
              <a:t>7/10/2015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0D182B-DFBD-46C6-9627-A3CFE91B83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77E7C-2697-4548-BBE7-565FB1D547A6}" type="datetimeFigureOut">
              <a:rPr lang="en-US" smtClean="0"/>
              <a:t>7/10/2015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0D182B-DFBD-46C6-9627-A3CFE91B83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0177E7C-2697-4548-BBE7-565FB1D547A6}" type="datetimeFigureOut">
              <a:rPr lang="en-US" smtClean="0"/>
              <a:t>7/10/2015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0D182B-DFBD-46C6-9627-A3CFE91B83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177E7C-2697-4548-BBE7-565FB1D547A6}" type="datetimeFigureOut">
              <a:rPr lang="en-US" smtClean="0"/>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D182B-DFBD-46C6-9627-A3CFE91B836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77E7C-2697-4548-BBE7-565FB1D547A6}" type="datetimeFigureOut">
              <a:rPr lang="en-US" smtClean="0"/>
              <a:t>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D182B-DFBD-46C6-9627-A3CFE91B836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177E7C-2697-4548-BBE7-565FB1D547A6}" type="datetimeFigureOut">
              <a:rPr lang="en-US" smtClean="0"/>
              <a:t>7/10/2015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C0D182B-DFBD-46C6-9627-A3CFE91B836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Profile of Egypt</a:t>
            </a:r>
            <a:endParaRPr lang="en-US" dirty="0"/>
          </a:p>
        </p:txBody>
      </p:sp>
      <p:sp>
        <p:nvSpPr>
          <p:cNvPr id="3" name="Subtitle 2"/>
          <p:cNvSpPr>
            <a:spLocks noGrp="1"/>
          </p:cNvSpPr>
          <p:nvPr>
            <p:ph type="subTitle" idx="1"/>
          </p:nvPr>
        </p:nvSpPr>
        <p:spPr>
          <a:xfrm>
            <a:off x="1371600" y="3886200"/>
            <a:ext cx="6400800" cy="685800"/>
          </a:xfrm>
        </p:spPr>
        <p:txBody>
          <a:bodyPr>
            <a:normAutofit/>
          </a:bodyPr>
          <a:lstStyle/>
          <a:p>
            <a:r>
              <a:rPr lang="en-US" dirty="0" smtClean="0"/>
              <a:t>Katherine Montano</a:t>
            </a: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PaintStrokes/>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5943600" y="457200"/>
            <a:ext cx="2857500" cy="19050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4267199"/>
            <a:ext cx="2857500" cy="2143125"/>
          </a:xfrm>
          <a:prstGeom prst="rect">
            <a:avLst/>
          </a:prstGeom>
        </p:spPr>
      </p:pic>
    </p:spTree>
    <p:extLst>
      <p:ext uri="{BB962C8B-B14F-4D97-AF65-F5344CB8AC3E}">
        <p14:creationId xmlns:p14="http://schemas.microsoft.com/office/powerpoint/2010/main" val="14755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252728"/>
          </a:xfrm>
        </p:spPr>
        <p:txBody>
          <a:bodyPr/>
          <a:lstStyle/>
          <a:p>
            <a:r>
              <a:rPr lang="en-US" dirty="0" smtClean="0"/>
              <a:t>Egypt</a:t>
            </a:r>
            <a:endParaRPr lang="en-US"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62000" y="2057400"/>
            <a:ext cx="3200400" cy="2362200"/>
          </a:xfrm>
        </p:spPr>
      </p:pic>
      <p:graphicFrame>
        <p:nvGraphicFramePr>
          <p:cNvPr id="8" name="Content Placeholder 7"/>
          <p:cNvGraphicFramePr>
            <a:graphicFrameLocks noGrp="1"/>
          </p:cNvGraphicFramePr>
          <p:nvPr>
            <p:ph sz="quarter" idx="14"/>
            <p:extLst>
              <p:ext uri="{D42A27DB-BD31-4B8C-83A1-F6EECF244321}">
                <p14:modId xmlns:p14="http://schemas.microsoft.com/office/powerpoint/2010/main" val="3493388586"/>
              </p:ext>
            </p:extLst>
          </p:nvPr>
        </p:nvGraphicFramePr>
        <p:xfrm>
          <a:off x="4953000" y="2057400"/>
          <a:ext cx="3429000" cy="4404430"/>
        </p:xfrm>
        <a:graphic>
          <a:graphicData uri="http://schemas.openxmlformats.org/drawingml/2006/table">
            <a:tbl>
              <a:tblPr firstRow="1" firstCol="1" bandRow="1">
                <a:tableStyleId>{5C22544A-7EE6-4342-B048-85BDC9FD1C3A}</a:tableStyleId>
              </a:tblPr>
              <a:tblGrid>
                <a:gridCol w="1863587"/>
                <a:gridCol w="1565413"/>
              </a:tblGrid>
              <a:tr h="338398">
                <a:tc>
                  <a:txBody>
                    <a:bodyPr/>
                    <a:lstStyle/>
                    <a:p>
                      <a:pPr marL="0" marR="0" algn="r">
                        <a:lnSpc>
                          <a:spcPct val="115000"/>
                        </a:lnSpc>
                        <a:spcBef>
                          <a:spcPts val="0"/>
                        </a:spcBef>
                        <a:spcAft>
                          <a:spcPts val="0"/>
                        </a:spcAft>
                      </a:pPr>
                      <a:r>
                        <a:rPr lang="en-US" sz="1800" dirty="0" smtClean="0">
                          <a:effectLst/>
                          <a:latin typeface="+mn-lt"/>
                          <a:ea typeface="+mn-ea"/>
                          <a:cs typeface="+mn-cs"/>
                        </a:rPr>
                        <a:t>Exports</a:t>
                      </a:r>
                      <a:endParaRPr lang="en-US" sz="1800" dirty="0">
                        <a:effectLst/>
                        <a:latin typeface="Calibri"/>
                        <a:ea typeface="SimSun"/>
                        <a:cs typeface="Times New Roman"/>
                      </a:endParaRPr>
                    </a:p>
                  </a:txBody>
                  <a:tcPr marL="36858" marR="36858" marT="0" marB="0"/>
                </a:tc>
                <a:tc>
                  <a:txBody>
                    <a:bodyPr/>
                    <a:lstStyle/>
                    <a:p>
                      <a:pPr marL="0" marR="0" algn="r">
                        <a:lnSpc>
                          <a:spcPct val="115000"/>
                        </a:lnSpc>
                        <a:spcBef>
                          <a:spcPts val="0"/>
                        </a:spcBef>
                        <a:spcAft>
                          <a:spcPts val="0"/>
                        </a:spcAft>
                      </a:pPr>
                      <a:r>
                        <a:rPr lang="en-US" sz="1800" dirty="0" smtClean="0">
                          <a:effectLst/>
                          <a:latin typeface="+mn-lt"/>
                          <a:ea typeface="+mn-ea"/>
                          <a:cs typeface="+mn-cs"/>
                        </a:rPr>
                        <a:t>%</a:t>
                      </a:r>
                      <a:endParaRPr lang="en-US" sz="1800" dirty="0">
                        <a:effectLst/>
                        <a:latin typeface="Calibri"/>
                        <a:ea typeface="SimSun"/>
                        <a:cs typeface="Times New Roman"/>
                      </a:endParaRPr>
                    </a:p>
                  </a:txBody>
                  <a:tcPr marL="36858" marR="36858" marT="0" marB="0"/>
                </a:tc>
              </a:tr>
              <a:tr h="664438">
                <a:tc>
                  <a:txBody>
                    <a:bodyPr/>
                    <a:lstStyle/>
                    <a:p>
                      <a:pPr marL="0" marR="0" algn="r">
                        <a:lnSpc>
                          <a:spcPct val="115000"/>
                        </a:lnSpc>
                        <a:spcBef>
                          <a:spcPts val="0"/>
                        </a:spcBef>
                        <a:spcAft>
                          <a:spcPts val="0"/>
                        </a:spcAft>
                      </a:pPr>
                      <a:endParaRPr lang="en-US" sz="800" dirty="0" smtClean="0">
                        <a:effectLst/>
                      </a:endParaRPr>
                    </a:p>
                    <a:p>
                      <a:pPr marL="0" marR="0" algn="r">
                        <a:lnSpc>
                          <a:spcPct val="115000"/>
                        </a:lnSpc>
                        <a:spcBef>
                          <a:spcPts val="0"/>
                        </a:spcBef>
                        <a:spcAft>
                          <a:spcPts val="0"/>
                        </a:spcAft>
                      </a:pPr>
                      <a:endParaRPr lang="en-US" sz="800" dirty="0" smtClean="0">
                        <a:effectLst/>
                      </a:endParaRPr>
                    </a:p>
                    <a:p>
                      <a:pPr marL="0" marR="0" algn="r">
                        <a:lnSpc>
                          <a:spcPct val="115000"/>
                        </a:lnSpc>
                        <a:spcBef>
                          <a:spcPts val="0"/>
                        </a:spcBef>
                        <a:spcAft>
                          <a:spcPts val="0"/>
                        </a:spcAft>
                      </a:pPr>
                      <a:r>
                        <a:rPr lang="en-US" sz="1800" dirty="0" smtClean="0">
                          <a:effectLst/>
                        </a:rPr>
                        <a:t>Crude Petroleum</a:t>
                      </a:r>
                      <a:r>
                        <a:rPr lang="en-US" sz="800" dirty="0">
                          <a:effectLst/>
                        </a:rPr>
                        <a:t> </a:t>
                      </a:r>
                      <a:endParaRPr lang="en-US" sz="600" dirty="0">
                        <a:effectLst/>
                      </a:endParaRPr>
                    </a:p>
                  </a:txBody>
                  <a:tcPr marL="36858" marR="36858" marT="0" marB="0"/>
                </a:tc>
                <a:tc>
                  <a:txBody>
                    <a:bodyPr/>
                    <a:lstStyle/>
                    <a:p>
                      <a:pPr marL="0" marR="0" algn="r">
                        <a:lnSpc>
                          <a:spcPct val="115000"/>
                        </a:lnSpc>
                        <a:spcBef>
                          <a:spcPts val="0"/>
                        </a:spcBef>
                        <a:spcAft>
                          <a:spcPts val="0"/>
                        </a:spcAft>
                      </a:pPr>
                      <a:endParaRPr lang="en-US" sz="800" dirty="0" smtClean="0">
                        <a:effectLst/>
                      </a:endParaRPr>
                    </a:p>
                    <a:p>
                      <a:pPr marL="0" marR="0" algn="r">
                        <a:lnSpc>
                          <a:spcPct val="115000"/>
                        </a:lnSpc>
                        <a:spcBef>
                          <a:spcPts val="0"/>
                        </a:spcBef>
                        <a:spcAft>
                          <a:spcPts val="0"/>
                        </a:spcAft>
                      </a:pPr>
                      <a:endParaRPr lang="en-US" sz="800" dirty="0" smtClean="0">
                        <a:effectLst/>
                      </a:endParaRPr>
                    </a:p>
                    <a:p>
                      <a:pPr marL="0" marR="0" algn="r">
                        <a:lnSpc>
                          <a:spcPct val="115000"/>
                        </a:lnSpc>
                        <a:spcBef>
                          <a:spcPts val="0"/>
                        </a:spcBef>
                        <a:spcAft>
                          <a:spcPts val="0"/>
                        </a:spcAft>
                      </a:pPr>
                      <a:endParaRPr lang="en-US" sz="600" dirty="0" smtClean="0">
                        <a:effectLst/>
                        <a:latin typeface="Calibri"/>
                        <a:ea typeface="SimSun"/>
                        <a:cs typeface="Times New Roman"/>
                      </a:endParaRPr>
                    </a:p>
                    <a:p>
                      <a:pPr marL="0" marR="0" algn="r">
                        <a:lnSpc>
                          <a:spcPct val="115000"/>
                        </a:lnSpc>
                        <a:spcBef>
                          <a:spcPts val="0"/>
                        </a:spcBef>
                        <a:spcAft>
                          <a:spcPts val="0"/>
                        </a:spcAft>
                      </a:pPr>
                      <a:r>
                        <a:rPr lang="en-US" sz="1800" dirty="0" smtClean="0">
                          <a:effectLst/>
                          <a:latin typeface="Calibri"/>
                          <a:ea typeface="SimSun"/>
                          <a:cs typeface="Times New Roman"/>
                        </a:rPr>
                        <a:t>18</a:t>
                      </a:r>
                    </a:p>
                  </a:txBody>
                  <a:tcPr marL="36858" marR="36858" marT="0" marB="0"/>
                </a:tc>
              </a:tr>
              <a:tr h="642369">
                <a:tc>
                  <a:txBody>
                    <a:bodyPr/>
                    <a:lstStyle/>
                    <a:p>
                      <a:pPr marL="0" marR="0" algn="r">
                        <a:lnSpc>
                          <a:spcPct val="115000"/>
                        </a:lnSpc>
                        <a:spcBef>
                          <a:spcPts val="0"/>
                        </a:spcBef>
                        <a:spcAft>
                          <a:spcPts val="0"/>
                        </a:spcAft>
                      </a:pPr>
                      <a:r>
                        <a:rPr lang="en-US" sz="800" dirty="0">
                          <a:effectLst/>
                        </a:rPr>
                        <a:t> </a:t>
                      </a:r>
                      <a:endParaRPr lang="en-US" sz="600" dirty="0">
                        <a:effectLst/>
                      </a:endParaRPr>
                    </a:p>
                    <a:p>
                      <a:pPr marL="0" marR="0" algn="r">
                        <a:lnSpc>
                          <a:spcPct val="115000"/>
                        </a:lnSpc>
                        <a:spcBef>
                          <a:spcPts val="0"/>
                        </a:spcBef>
                        <a:spcAft>
                          <a:spcPts val="0"/>
                        </a:spcAft>
                      </a:pPr>
                      <a:endParaRPr lang="en-US" sz="800" dirty="0" smtClean="0">
                        <a:effectLst/>
                        <a:latin typeface="+mn-lt"/>
                        <a:ea typeface="+mn-ea"/>
                        <a:cs typeface="+mn-cs"/>
                      </a:endParaRPr>
                    </a:p>
                    <a:p>
                      <a:pPr marL="0" marR="0" algn="r">
                        <a:lnSpc>
                          <a:spcPct val="115000"/>
                        </a:lnSpc>
                        <a:spcBef>
                          <a:spcPts val="0"/>
                        </a:spcBef>
                        <a:spcAft>
                          <a:spcPts val="0"/>
                        </a:spcAft>
                      </a:pPr>
                      <a:r>
                        <a:rPr lang="en-US" sz="1800" dirty="0" smtClean="0">
                          <a:effectLst/>
                          <a:latin typeface="Calibri"/>
                          <a:ea typeface="SimSun"/>
                          <a:cs typeface="Times New Roman"/>
                        </a:rPr>
                        <a:t>Petroleum</a:t>
                      </a:r>
                      <a:r>
                        <a:rPr lang="en-US" sz="1800" baseline="0" dirty="0" smtClean="0">
                          <a:effectLst/>
                          <a:latin typeface="Calibri"/>
                          <a:ea typeface="SimSun"/>
                          <a:cs typeface="Times New Roman"/>
                        </a:rPr>
                        <a:t> Gas</a:t>
                      </a:r>
                      <a:endParaRPr lang="en-US" sz="1800" dirty="0">
                        <a:effectLst/>
                        <a:latin typeface="Calibri"/>
                        <a:ea typeface="SimSun"/>
                        <a:cs typeface="Times New Roman"/>
                      </a:endParaRPr>
                    </a:p>
                  </a:txBody>
                  <a:tcPr marL="36858" marR="36858" marT="0" marB="0"/>
                </a:tc>
                <a:tc>
                  <a:txBody>
                    <a:bodyPr/>
                    <a:lstStyle/>
                    <a:p>
                      <a:pPr marL="0" marR="0" algn="r">
                        <a:lnSpc>
                          <a:spcPct val="115000"/>
                        </a:lnSpc>
                        <a:spcBef>
                          <a:spcPts val="0"/>
                        </a:spcBef>
                        <a:spcAft>
                          <a:spcPts val="0"/>
                        </a:spcAft>
                      </a:pPr>
                      <a:r>
                        <a:rPr lang="en-US" sz="800" dirty="0">
                          <a:effectLst/>
                        </a:rPr>
                        <a:t> </a:t>
                      </a:r>
                      <a:endParaRPr lang="en-US" sz="600" dirty="0" smtClean="0">
                        <a:effectLst/>
                        <a:latin typeface="Calibri"/>
                        <a:ea typeface="SimSun"/>
                        <a:cs typeface="Times New Roman"/>
                      </a:endParaRPr>
                    </a:p>
                    <a:p>
                      <a:pPr marL="0" marR="0" algn="r">
                        <a:lnSpc>
                          <a:spcPct val="115000"/>
                        </a:lnSpc>
                        <a:spcBef>
                          <a:spcPts val="0"/>
                        </a:spcBef>
                        <a:spcAft>
                          <a:spcPts val="0"/>
                        </a:spcAft>
                      </a:pPr>
                      <a:endParaRPr lang="en-US" sz="600" dirty="0" smtClean="0">
                        <a:effectLst/>
                        <a:latin typeface="Calibri"/>
                        <a:ea typeface="SimSun"/>
                        <a:cs typeface="Times New Roman"/>
                      </a:endParaRPr>
                    </a:p>
                    <a:p>
                      <a:pPr marL="0" marR="0" algn="r">
                        <a:lnSpc>
                          <a:spcPct val="115000"/>
                        </a:lnSpc>
                        <a:spcBef>
                          <a:spcPts val="0"/>
                        </a:spcBef>
                        <a:spcAft>
                          <a:spcPts val="0"/>
                        </a:spcAft>
                      </a:pPr>
                      <a:r>
                        <a:rPr lang="en-US" sz="1800" dirty="0" smtClean="0">
                          <a:effectLst/>
                          <a:latin typeface="Calibri"/>
                          <a:ea typeface="SimSun"/>
                          <a:cs typeface="Times New Roman"/>
                        </a:rPr>
                        <a:t>10</a:t>
                      </a:r>
                    </a:p>
                    <a:p>
                      <a:pPr marL="0" marR="0" algn="r">
                        <a:lnSpc>
                          <a:spcPct val="115000"/>
                        </a:lnSpc>
                        <a:spcBef>
                          <a:spcPts val="0"/>
                        </a:spcBef>
                        <a:spcAft>
                          <a:spcPts val="0"/>
                        </a:spcAft>
                      </a:pPr>
                      <a:endParaRPr lang="en-US" sz="600" dirty="0">
                        <a:effectLst/>
                      </a:endParaRPr>
                    </a:p>
                  </a:txBody>
                  <a:tcPr marL="36858" marR="36858" marT="0" marB="0"/>
                </a:tc>
              </a:tr>
              <a:tr h="562064">
                <a:tc>
                  <a:txBody>
                    <a:bodyPr/>
                    <a:lstStyle/>
                    <a:p>
                      <a:pPr marL="0" marR="0" algn="r">
                        <a:lnSpc>
                          <a:spcPct val="115000"/>
                        </a:lnSpc>
                        <a:spcBef>
                          <a:spcPts val="0"/>
                        </a:spcBef>
                        <a:spcAft>
                          <a:spcPts val="0"/>
                        </a:spcAft>
                      </a:pPr>
                      <a:r>
                        <a:rPr lang="en-US" sz="1600" dirty="0">
                          <a:effectLst/>
                        </a:rPr>
                        <a:t> </a:t>
                      </a:r>
                      <a:r>
                        <a:rPr lang="en-US" sz="1600" dirty="0" smtClean="0">
                          <a:effectLst/>
                        </a:rPr>
                        <a:t> Refined</a:t>
                      </a:r>
                      <a:r>
                        <a:rPr lang="en-US" sz="1600" baseline="0" dirty="0" smtClean="0">
                          <a:effectLst/>
                        </a:rPr>
                        <a:t> Petroleum</a:t>
                      </a:r>
                      <a:r>
                        <a:rPr lang="en-US" sz="1600" dirty="0" smtClean="0">
                          <a:effectLst/>
                        </a:rPr>
                        <a:t> </a:t>
                      </a:r>
                    </a:p>
                    <a:p>
                      <a:pPr marL="0" marR="0" algn="r">
                        <a:lnSpc>
                          <a:spcPct val="115000"/>
                        </a:lnSpc>
                        <a:spcBef>
                          <a:spcPts val="0"/>
                        </a:spcBef>
                        <a:spcAft>
                          <a:spcPts val="0"/>
                        </a:spcAft>
                      </a:pPr>
                      <a:endParaRPr lang="en-US" sz="1800" dirty="0">
                        <a:effectLst/>
                      </a:endParaRPr>
                    </a:p>
                  </a:txBody>
                  <a:tcPr marL="36858" marR="36858" marT="0" marB="0"/>
                </a:tc>
                <a:tc>
                  <a:txBody>
                    <a:bodyPr/>
                    <a:lstStyle/>
                    <a:p>
                      <a:pPr marL="0" marR="0" algn="r">
                        <a:lnSpc>
                          <a:spcPct val="115000"/>
                        </a:lnSpc>
                        <a:spcBef>
                          <a:spcPts val="0"/>
                        </a:spcBef>
                        <a:spcAft>
                          <a:spcPts val="0"/>
                        </a:spcAft>
                      </a:pPr>
                      <a:r>
                        <a:rPr lang="en-US" sz="800" dirty="0">
                          <a:effectLst/>
                        </a:rPr>
                        <a:t> </a:t>
                      </a:r>
                      <a:endParaRPr lang="en-US" sz="600" dirty="0">
                        <a:effectLst/>
                      </a:endParaRPr>
                    </a:p>
                    <a:p>
                      <a:pPr marL="0" marR="0" algn="r">
                        <a:lnSpc>
                          <a:spcPct val="115000"/>
                        </a:lnSpc>
                        <a:spcBef>
                          <a:spcPts val="0"/>
                        </a:spcBef>
                        <a:spcAft>
                          <a:spcPts val="0"/>
                        </a:spcAft>
                      </a:pPr>
                      <a:r>
                        <a:rPr lang="en-US" sz="1800" dirty="0" smtClean="0">
                          <a:effectLst/>
                          <a:latin typeface="Calibri"/>
                          <a:ea typeface="SimSun"/>
                          <a:cs typeface="Times New Roman"/>
                        </a:rPr>
                        <a:t>8.6</a:t>
                      </a:r>
                      <a:endParaRPr lang="en-US" sz="1800" dirty="0">
                        <a:effectLst/>
                        <a:latin typeface="Calibri"/>
                        <a:ea typeface="SimSun"/>
                        <a:cs typeface="Times New Roman"/>
                      </a:endParaRPr>
                    </a:p>
                  </a:txBody>
                  <a:tcPr marL="36858" marR="36858" marT="0" marB="0"/>
                </a:tc>
              </a:tr>
              <a:tr h="596189">
                <a:tc>
                  <a:txBody>
                    <a:bodyPr/>
                    <a:lstStyle/>
                    <a:p>
                      <a:pPr marL="0" marR="0" algn="r">
                        <a:lnSpc>
                          <a:spcPct val="115000"/>
                        </a:lnSpc>
                        <a:spcBef>
                          <a:spcPts val="0"/>
                        </a:spcBef>
                        <a:spcAft>
                          <a:spcPts val="0"/>
                        </a:spcAft>
                      </a:pPr>
                      <a:r>
                        <a:rPr lang="en-US" sz="1800" dirty="0" smtClean="0">
                          <a:effectLst/>
                        </a:rPr>
                        <a:t>Gold</a:t>
                      </a:r>
                      <a:r>
                        <a:rPr lang="en-US" sz="1800" dirty="0">
                          <a:effectLst/>
                        </a:rPr>
                        <a:t> </a:t>
                      </a:r>
                    </a:p>
                    <a:p>
                      <a:pPr marL="0" marR="0" algn="r">
                        <a:lnSpc>
                          <a:spcPct val="115000"/>
                        </a:lnSpc>
                        <a:spcBef>
                          <a:spcPts val="0"/>
                        </a:spcBef>
                        <a:spcAft>
                          <a:spcPts val="0"/>
                        </a:spcAft>
                      </a:pPr>
                      <a:endParaRPr lang="en-US" sz="1800" dirty="0">
                        <a:effectLst/>
                        <a:latin typeface="Calibri"/>
                        <a:ea typeface="SimSun"/>
                        <a:cs typeface="Times New Roman"/>
                      </a:endParaRPr>
                    </a:p>
                  </a:txBody>
                  <a:tcPr marL="36858" marR="36858" marT="0" marB="0"/>
                </a:tc>
                <a:tc>
                  <a:txBody>
                    <a:bodyPr/>
                    <a:lstStyle/>
                    <a:p>
                      <a:pPr marL="0" marR="0" algn="r">
                        <a:lnSpc>
                          <a:spcPct val="115000"/>
                        </a:lnSpc>
                        <a:spcBef>
                          <a:spcPts val="0"/>
                        </a:spcBef>
                        <a:spcAft>
                          <a:spcPts val="0"/>
                        </a:spcAft>
                      </a:pPr>
                      <a:r>
                        <a:rPr lang="en-US" sz="800" dirty="0">
                          <a:effectLst/>
                        </a:rPr>
                        <a:t> </a:t>
                      </a:r>
                      <a:endParaRPr lang="en-US" sz="600" dirty="0">
                        <a:effectLst/>
                      </a:endParaRPr>
                    </a:p>
                    <a:p>
                      <a:pPr marL="0" marR="0" algn="r">
                        <a:lnSpc>
                          <a:spcPct val="115000"/>
                        </a:lnSpc>
                        <a:spcBef>
                          <a:spcPts val="0"/>
                        </a:spcBef>
                        <a:spcAft>
                          <a:spcPts val="0"/>
                        </a:spcAft>
                      </a:pPr>
                      <a:r>
                        <a:rPr lang="en-US" sz="1800" dirty="0" smtClean="0">
                          <a:effectLst/>
                          <a:latin typeface="Calibri"/>
                          <a:ea typeface="SimSun"/>
                          <a:cs typeface="Times New Roman"/>
                        </a:rPr>
                        <a:t>4.5</a:t>
                      </a:r>
                      <a:endParaRPr lang="en-US" sz="1800" dirty="0">
                        <a:effectLst/>
                        <a:latin typeface="Calibri"/>
                        <a:ea typeface="SimSun"/>
                        <a:cs typeface="Times New Roman"/>
                      </a:endParaRPr>
                    </a:p>
                  </a:txBody>
                  <a:tcPr marL="36858" marR="36858" marT="0" marB="0"/>
                </a:tc>
              </a:tr>
              <a:tr h="1258753">
                <a:tc>
                  <a:txBody>
                    <a:bodyPr/>
                    <a:lstStyle/>
                    <a:p>
                      <a:pPr marL="0" marR="0" algn="r">
                        <a:lnSpc>
                          <a:spcPct val="115000"/>
                        </a:lnSpc>
                        <a:spcBef>
                          <a:spcPts val="0"/>
                        </a:spcBef>
                        <a:spcAft>
                          <a:spcPts val="0"/>
                        </a:spcAft>
                      </a:pPr>
                      <a:r>
                        <a:rPr lang="en-US" sz="1600" dirty="0" smtClean="0">
                          <a:effectLst/>
                        </a:rPr>
                        <a:t>Nitrogenous Fertilizers</a:t>
                      </a:r>
                      <a:r>
                        <a:rPr lang="en-US" sz="1600" dirty="0">
                          <a:effectLst/>
                        </a:rPr>
                        <a:t> </a:t>
                      </a:r>
                      <a:endParaRPr lang="en-US" sz="1600" dirty="0" smtClean="0">
                        <a:effectLst/>
                        <a:latin typeface="Calibri"/>
                        <a:ea typeface="SimSun"/>
                        <a:cs typeface="Times New Roman"/>
                      </a:endParaRPr>
                    </a:p>
                    <a:p>
                      <a:pPr marL="0" marR="0" algn="r">
                        <a:lnSpc>
                          <a:spcPct val="115000"/>
                        </a:lnSpc>
                        <a:spcBef>
                          <a:spcPts val="0"/>
                        </a:spcBef>
                        <a:spcAft>
                          <a:spcPts val="0"/>
                        </a:spcAft>
                      </a:pPr>
                      <a:endParaRPr lang="en-US" sz="1600" dirty="0" smtClean="0">
                        <a:effectLst/>
                        <a:latin typeface="Calibri"/>
                        <a:ea typeface="SimSun"/>
                        <a:cs typeface="Times New Roman"/>
                      </a:endParaRPr>
                    </a:p>
                    <a:p>
                      <a:pPr marL="0" marR="0" algn="r">
                        <a:lnSpc>
                          <a:spcPct val="115000"/>
                        </a:lnSpc>
                        <a:spcBef>
                          <a:spcPts val="0"/>
                        </a:spcBef>
                        <a:spcAft>
                          <a:spcPts val="0"/>
                        </a:spcAft>
                      </a:pPr>
                      <a:endParaRPr lang="en-US" sz="1800" dirty="0" smtClean="0">
                        <a:effectLst/>
                        <a:latin typeface="Calibri"/>
                        <a:ea typeface="SimSun"/>
                        <a:cs typeface="Times New Roman"/>
                      </a:endParaRPr>
                    </a:p>
                    <a:p>
                      <a:pPr marL="0" marR="0" algn="r">
                        <a:lnSpc>
                          <a:spcPct val="115000"/>
                        </a:lnSpc>
                        <a:spcBef>
                          <a:spcPts val="0"/>
                        </a:spcBef>
                        <a:spcAft>
                          <a:spcPts val="0"/>
                        </a:spcAft>
                      </a:pPr>
                      <a:endParaRPr lang="en-US" sz="1800" dirty="0">
                        <a:effectLst/>
                      </a:endParaRPr>
                    </a:p>
                  </a:txBody>
                  <a:tcPr marL="36858" marR="36858" marT="0" marB="0"/>
                </a:tc>
                <a:tc>
                  <a:txBody>
                    <a:bodyPr/>
                    <a:lstStyle/>
                    <a:p>
                      <a:pPr marL="0" marR="0" algn="r">
                        <a:lnSpc>
                          <a:spcPct val="115000"/>
                        </a:lnSpc>
                        <a:spcBef>
                          <a:spcPts val="0"/>
                        </a:spcBef>
                        <a:spcAft>
                          <a:spcPts val="0"/>
                        </a:spcAft>
                      </a:pPr>
                      <a:r>
                        <a:rPr lang="en-US" sz="800" dirty="0">
                          <a:effectLst/>
                        </a:rPr>
                        <a:t> </a:t>
                      </a:r>
                      <a:endParaRPr lang="en-US" sz="600" dirty="0">
                        <a:effectLst/>
                      </a:endParaRPr>
                    </a:p>
                    <a:p>
                      <a:pPr marL="0" marR="0" algn="r">
                        <a:lnSpc>
                          <a:spcPct val="115000"/>
                        </a:lnSpc>
                        <a:spcBef>
                          <a:spcPts val="0"/>
                        </a:spcBef>
                        <a:spcAft>
                          <a:spcPts val="0"/>
                        </a:spcAft>
                      </a:pPr>
                      <a:r>
                        <a:rPr lang="en-US" sz="1800" dirty="0" smtClean="0">
                          <a:effectLst/>
                          <a:latin typeface="+mn-lt"/>
                          <a:ea typeface="+mn-ea"/>
                          <a:cs typeface="+mn-cs"/>
                        </a:rPr>
                        <a:t>3.4</a:t>
                      </a:r>
                    </a:p>
                    <a:p>
                      <a:pPr marL="0" marR="0" algn="r">
                        <a:lnSpc>
                          <a:spcPct val="115000"/>
                        </a:lnSpc>
                        <a:spcBef>
                          <a:spcPts val="0"/>
                        </a:spcBef>
                        <a:spcAft>
                          <a:spcPts val="0"/>
                        </a:spcAft>
                      </a:pPr>
                      <a:endParaRPr lang="en-US" sz="800" dirty="0" smtClean="0">
                        <a:effectLst/>
                        <a:latin typeface="+mn-lt"/>
                        <a:ea typeface="+mn-ea"/>
                        <a:cs typeface="+mn-cs"/>
                      </a:endParaRPr>
                    </a:p>
                    <a:p>
                      <a:pPr marL="0" marR="0" algn="r">
                        <a:lnSpc>
                          <a:spcPct val="115000"/>
                        </a:lnSpc>
                        <a:spcBef>
                          <a:spcPts val="0"/>
                        </a:spcBef>
                        <a:spcAft>
                          <a:spcPts val="0"/>
                        </a:spcAft>
                      </a:pPr>
                      <a:endParaRPr lang="en-US" sz="600" dirty="0">
                        <a:effectLst/>
                        <a:latin typeface="Calibri"/>
                        <a:ea typeface="SimSun"/>
                        <a:cs typeface="Times New Roman"/>
                      </a:endParaRPr>
                    </a:p>
                  </a:txBody>
                  <a:tcPr marL="36858" marR="36858" marT="0" marB="0"/>
                </a:tc>
              </a:tr>
            </a:tbl>
          </a:graphicData>
        </a:graphic>
      </p:graphicFrame>
      <p:sp>
        <p:nvSpPr>
          <p:cNvPr id="10" name="TextBox 9"/>
          <p:cNvSpPr txBox="1"/>
          <p:nvPr/>
        </p:nvSpPr>
        <p:spPr>
          <a:xfrm>
            <a:off x="457200" y="4572000"/>
            <a:ext cx="3429000" cy="2031325"/>
          </a:xfrm>
          <a:prstGeom prst="rect">
            <a:avLst/>
          </a:prstGeom>
          <a:noFill/>
        </p:spPr>
        <p:txBody>
          <a:bodyPr wrap="square" rtlCol="0">
            <a:spAutoFit/>
          </a:bodyPr>
          <a:lstStyle/>
          <a:p>
            <a:r>
              <a:rPr lang="en-US" dirty="0" smtClean="0"/>
              <a:t>This is a profile of Egypt. It is the second richest country in the region of North Africa and Middle East. The GDP of Egypt is approximately 369.267 billion per year.</a:t>
            </a:r>
          </a:p>
          <a:p>
            <a:endParaRPr lang="en-US" dirty="0"/>
          </a:p>
        </p:txBody>
      </p:sp>
    </p:spTree>
    <p:extLst>
      <p:ext uri="{BB962C8B-B14F-4D97-AF65-F5344CB8AC3E}">
        <p14:creationId xmlns:p14="http://schemas.microsoft.com/office/powerpoint/2010/main" val="113657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a:t>
            </a:r>
            <a:r>
              <a:rPr lang="en-US" dirty="0"/>
              <a:t>E</a:t>
            </a:r>
            <a:r>
              <a:rPr lang="en-US" dirty="0" smtClean="0"/>
              <a:t>conomies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65495180"/>
              </p:ext>
            </p:extLst>
          </p:nvPr>
        </p:nvGraphicFramePr>
        <p:xfrm>
          <a:off x="3276600" y="2362200"/>
          <a:ext cx="5547359" cy="4128896"/>
        </p:xfrm>
        <a:graphic>
          <a:graphicData uri="http://schemas.openxmlformats.org/drawingml/2006/table">
            <a:tbl>
              <a:tblPr firstRow="1" firstCol="1" bandRow="1">
                <a:tableStyleId>{5C22544A-7EE6-4342-B048-85BDC9FD1C3A}</a:tableStyleId>
              </a:tblPr>
              <a:tblGrid>
                <a:gridCol w="1523999"/>
                <a:gridCol w="1666775"/>
                <a:gridCol w="2356585"/>
              </a:tblGrid>
              <a:tr h="685800">
                <a:tc>
                  <a:txBody>
                    <a:bodyPr/>
                    <a:lstStyle/>
                    <a:p>
                      <a:pPr marL="0" marR="0">
                        <a:lnSpc>
                          <a:spcPct val="115000"/>
                        </a:lnSpc>
                        <a:spcBef>
                          <a:spcPts val="0"/>
                        </a:spcBef>
                        <a:spcAft>
                          <a:spcPts val="0"/>
                        </a:spcAft>
                      </a:pPr>
                      <a:r>
                        <a:rPr lang="en-US" sz="3000" dirty="0">
                          <a:effectLst/>
                        </a:rPr>
                        <a:t>Country</a:t>
                      </a:r>
                      <a:endParaRPr lang="en-US" sz="11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3000" dirty="0">
                          <a:effectLst/>
                        </a:rPr>
                        <a:t>GDP</a:t>
                      </a:r>
                      <a:endParaRPr lang="en-US" sz="11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3000">
                          <a:effectLst/>
                        </a:rPr>
                        <a:t>Main Exports</a:t>
                      </a:r>
                      <a:endParaRPr lang="en-US" sz="1100">
                        <a:effectLst/>
                        <a:latin typeface="Calibri"/>
                        <a:ea typeface="SimSun"/>
                        <a:cs typeface="Times New Roman"/>
                      </a:endParaRPr>
                    </a:p>
                  </a:txBody>
                  <a:tcPr marL="68580" marR="68580" marT="0" marB="0"/>
                </a:tc>
              </a:tr>
              <a:tr h="492369">
                <a:tc>
                  <a:txBody>
                    <a:bodyPr/>
                    <a:lstStyle/>
                    <a:p>
                      <a:pPr marL="0" marR="0">
                        <a:lnSpc>
                          <a:spcPct val="115000"/>
                        </a:lnSpc>
                        <a:spcBef>
                          <a:spcPts val="0"/>
                        </a:spcBef>
                        <a:spcAft>
                          <a:spcPts val="0"/>
                        </a:spcAft>
                      </a:pPr>
                      <a:r>
                        <a:rPr lang="en-US" sz="1800" dirty="0" smtClean="0">
                          <a:effectLst/>
                          <a:latin typeface="Calibri"/>
                          <a:ea typeface="SimSun"/>
                          <a:cs typeface="Times New Roman"/>
                        </a:rPr>
                        <a:t>Saudi</a:t>
                      </a:r>
                      <a:r>
                        <a:rPr lang="en-US" sz="1800" baseline="0" dirty="0" smtClean="0">
                          <a:effectLst/>
                          <a:latin typeface="Calibri"/>
                          <a:ea typeface="SimSun"/>
                          <a:cs typeface="Times New Roman"/>
                        </a:rPr>
                        <a:t> Arabia</a:t>
                      </a:r>
                      <a:endParaRPr lang="en-US" sz="18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smtClean="0">
                          <a:effectLst/>
                          <a:latin typeface="Calibri"/>
                          <a:ea typeface="SimSun"/>
                          <a:cs typeface="Times New Roman"/>
                        </a:rPr>
                        <a:t>906.</a:t>
                      </a:r>
                      <a:r>
                        <a:rPr lang="en-US" sz="1400" baseline="0" dirty="0" smtClean="0">
                          <a:effectLst/>
                          <a:latin typeface="Calibri"/>
                          <a:ea typeface="SimSun"/>
                          <a:cs typeface="Times New Roman"/>
                        </a:rPr>
                        <a:t>8 </a:t>
                      </a:r>
                      <a:r>
                        <a:rPr lang="en-US" sz="1400" dirty="0" smtClean="0">
                          <a:effectLst/>
                          <a:latin typeface="Calibri"/>
                          <a:ea typeface="SimSun"/>
                          <a:cs typeface="Times New Roman"/>
                        </a:rPr>
                        <a:t>billion</a:t>
                      </a:r>
                      <a:endParaRPr lang="en-US" sz="1400" dirty="0">
                        <a:effectLst/>
                        <a:latin typeface="Calibri"/>
                        <a:ea typeface="SimSu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500" dirty="0" smtClean="0">
                          <a:effectLst/>
                        </a:rPr>
                        <a:t> </a:t>
                      </a:r>
                      <a:r>
                        <a:rPr lang="en-US" sz="1100" dirty="0" smtClean="0">
                          <a:effectLst/>
                        </a:rPr>
                        <a:t>Crude Petroleum, Refined Petroleum,</a:t>
                      </a:r>
                      <a:r>
                        <a:rPr lang="en-US" sz="1100" baseline="0" dirty="0" smtClean="0">
                          <a:effectLst/>
                        </a:rPr>
                        <a:t> Ethylene Polymers, Acyclic Alcohols and Petroleum Gas.</a:t>
                      </a:r>
                      <a:endParaRPr lang="en-US" sz="1100" dirty="0" smtClean="0">
                        <a:effectLst/>
                      </a:endParaRPr>
                    </a:p>
                    <a:p>
                      <a:pPr marL="0" marR="0">
                        <a:lnSpc>
                          <a:spcPct val="115000"/>
                        </a:lnSpc>
                        <a:spcBef>
                          <a:spcPts val="0"/>
                        </a:spcBef>
                        <a:spcAft>
                          <a:spcPts val="0"/>
                        </a:spcAft>
                      </a:pPr>
                      <a:endParaRPr lang="en-US" sz="1100" dirty="0">
                        <a:effectLst/>
                      </a:endParaRPr>
                    </a:p>
                  </a:txBody>
                  <a:tcPr marL="68580" marR="68580" marT="0" marB="0"/>
                </a:tc>
              </a:tr>
              <a:tr h="770255">
                <a:tc>
                  <a:txBody>
                    <a:bodyPr/>
                    <a:lstStyle/>
                    <a:p>
                      <a:pPr marL="0" marR="0">
                        <a:lnSpc>
                          <a:spcPct val="115000"/>
                        </a:lnSpc>
                        <a:spcBef>
                          <a:spcPts val="0"/>
                        </a:spcBef>
                        <a:spcAft>
                          <a:spcPts val="0"/>
                        </a:spcAft>
                      </a:pPr>
                      <a:r>
                        <a:rPr lang="en-US" sz="1800" dirty="0" smtClean="0">
                          <a:effectLst/>
                          <a:latin typeface="Calibri"/>
                          <a:ea typeface="SimSun"/>
                          <a:cs typeface="Times New Roman"/>
                        </a:rPr>
                        <a:t>Egypt</a:t>
                      </a:r>
                      <a:endParaRPr lang="en-US" sz="18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369.267</a:t>
                      </a:r>
                      <a:endParaRPr lang="en-US" sz="1400" dirty="0">
                        <a:effectLst/>
                      </a:endParaRPr>
                    </a:p>
                  </a:txBody>
                  <a:tcPr marL="68580" marR="68580" marT="0" marB="0"/>
                </a:tc>
                <a:tc>
                  <a:txBody>
                    <a:bodyPr/>
                    <a:lstStyle/>
                    <a:p>
                      <a:pPr marL="0" marR="0">
                        <a:lnSpc>
                          <a:spcPct val="115000"/>
                        </a:lnSpc>
                        <a:spcBef>
                          <a:spcPts val="0"/>
                        </a:spcBef>
                        <a:spcAft>
                          <a:spcPts val="0"/>
                        </a:spcAft>
                      </a:pPr>
                      <a:r>
                        <a:rPr lang="en-US" sz="1100" dirty="0" smtClean="0">
                          <a:effectLst/>
                        </a:rPr>
                        <a:t>Crude Petroleum, Petroleum Gas, Refined Petroleum, Gold and </a:t>
                      </a:r>
                    </a:p>
                    <a:p>
                      <a:pPr marL="0" marR="0">
                        <a:lnSpc>
                          <a:spcPct val="115000"/>
                        </a:lnSpc>
                        <a:spcBef>
                          <a:spcPts val="0"/>
                        </a:spcBef>
                        <a:spcAft>
                          <a:spcPts val="0"/>
                        </a:spcAft>
                      </a:pPr>
                      <a:r>
                        <a:rPr lang="en-US" sz="1100" dirty="0" smtClean="0">
                          <a:effectLst/>
                        </a:rPr>
                        <a:t>Nitrogenous Fertilizers </a:t>
                      </a:r>
                    </a:p>
                    <a:p>
                      <a:pPr marL="0" marR="0">
                        <a:lnSpc>
                          <a:spcPct val="115000"/>
                        </a:lnSpc>
                        <a:spcBef>
                          <a:spcPts val="0"/>
                        </a:spcBef>
                        <a:spcAft>
                          <a:spcPts val="0"/>
                        </a:spcAft>
                      </a:pPr>
                      <a:endParaRPr lang="en-US" sz="1100" dirty="0" smtClean="0">
                        <a:effectLst/>
                      </a:endParaRPr>
                    </a:p>
                    <a:p>
                      <a:pPr marL="0" marR="0">
                        <a:lnSpc>
                          <a:spcPct val="115000"/>
                        </a:lnSpc>
                        <a:spcBef>
                          <a:spcPts val="0"/>
                        </a:spcBef>
                        <a:spcAft>
                          <a:spcPts val="0"/>
                        </a:spcAft>
                      </a:pPr>
                      <a:endParaRPr lang="en-US" sz="1100" dirty="0">
                        <a:effectLst/>
                      </a:endParaRPr>
                    </a:p>
                  </a:txBody>
                  <a:tcPr marL="68580" marR="68580" marT="0" marB="0"/>
                </a:tc>
              </a:tr>
              <a:tr h="656462">
                <a:tc>
                  <a:txBody>
                    <a:bodyPr/>
                    <a:lstStyle/>
                    <a:p>
                      <a:pPr marL="0" marR="0">
                        <a:lnSpc>
                          <a:spcPct val="115000"/>
                        </a:lnSpc>
                        <a:spcBef>
                          <a:spcPts val="0"/>
                        </a:spcBef>
                        <a:spcAft>
                          <a:spcPts val="0"/>
                        </a:spcAft>
                      </a:pPr>
                      <a:r>
                        <a:rPr lang="en-US" sz="1100" dirty="0" smtClean="0">
                          <a:effectLst/>
                          <a:latin typeface="Calibri"/>
                          <a:ea typeface="SimSun"/>
                          <a:cs typeface="Times New Roman"/>
                        </a:rPr>
                        <a:t> </a:t>
                      </a:r>
                      <a:r>
                        <a:rPr lang="en-US" sz="1400" dirty="0" smtClean="0">
                          <a:effectLst/>
                          <a:latin typeface="Calibri"/>
                          <a:ea typeface="SimSun"/>
                          <a:cs typeface="Times New Roman"/>
                        </a:rPr>
                        <a:t>Sudan</a:t>
                      </a:r>
                    </a:p>
                    <a:p>
                      <a:pPr marL="0" marR="0">
                        <a:lnSpc>
                          <a:spcPct val="115000"/>
                        </a:lnSpc>
                        <a:spcBef>
                          <a:spcPts val="0"/>
                        </a:spcBef>
                        <a:spcAft>
                          <a:spcPts val="0"/>
                        </a:spcAft>
                      </a:pPr>
                      <a:endParaRPr lang="en-US" sz="11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latin typeface="Calibri"/>
                          <a:ea typeface="SimSun"/>
                          <a:cs typeface="Times New Roman"/>
                        </a:rPr>
                        <a:t>159.5 billion</a:t>
                      </a:r>
                      <a:endParaRPr lang="en-US" sz="1400" dirty="0">
                        <a:effectLst/>
                        <a:latin typeface="Calibri"/>
                        <a:ea typeface="SimSun"/>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Oil, Cotton, Groundnuts, Gum Arabic and Sugar.</a:t>
                      </a:r>
                      <a:endParaRPr lang="en-US" sz="1400" dirty="0">
                        <a:effectLst/>
                      </a:endParaRPr>
                    </a:p>
                  </a:txBody>
                  <a:tcPr marL="68580" marR="68580" marT="0" marB="0"/>
                </a:tc>
              </a:tr>
              <a:tr h="682444">
                <a:tc>
                  <a:txBody>
                    <a:bodyPr/>
                    <a:lstStyle/>
                    <a:p>
                      <a:pPr marL="0" marR="0">
                        <a:lnSpc>
                          <a:spcPct val="115000"/>
                        </a:lnSpc>
                        <a:spcBef>
                          <a:spcPts val="0"/>
                        </a:spcBef>
                        <a:spcAft>
                          <a:spcPts val="0"/>
                        </a:spcAft>
                      </a:pPr>
                      <a:r>
                        <a:rPr lang="en-US" sz="1500" dirty="0">
                          <a:effectLst/>
                        </a:rPr>
                        <a:t> </a:t>
                      </a:r>
                      <a:r>
                        <a:rPr lang="en-US" sz="1500" dirty="0" smtClean="0">
                          <a:effectLst/>
                        </a:rPr>
                        <a:t>Libya</a:t>
                      </a:r>
                    </a:p>
                    <a:p>
                      <a:pPr marL="0" marR="0">
                        <a:lnSpc>
                          <a:spcPct val="115000"/>
                        </a:lnSpc>
                        <a:spcBef>
                          <a:spcPts val="0"/>
                        </a:spcBef>
                        <a:spcAft>
                          <a:spcPts val="0"/>
                        </a:spcAft>
                      </a:pPr>
                      <a:endParaRPr lang="en-US" sz="1100" dirty="0">
                        <a:effectLst/>
                      </a:endParaRPr>
                    </a:p>
                  </a:txBody>
                  <a:tcPr marL="68580" marR="68580" marT="0" marB="0"/>
                </a:tc>
                <a:tc>
                  <a:txBody>
                    <a:bodyPr/>
                    <a:lstStyle/>
                    <a:p>
                      <a:pPr marL="0" marR="0">
                        <a:lnSpc>
                          <a:spcPct val="115000"/>
                        </a:lnSpc>
                        <a:spcBef>
                          <a:spcPts val="0"/>
                        </a:spcBef>
                        <a:spcAft>
                          <a:spcPts val="0"/>
                        </a:spcAft>
                      </a:pPr>
                      <a:r>
                        <a:rPr lang="en-US" sz="1500" dirty="0">
                          <a:effectLst/>
                        </a:rPr>
                        <a:t> </a:t>
                      </a:r>
                      <a:r>
                        <a:rPr lang="en-US" sz="1500" dirty="0" smtClean="0">
                          <a:effectLst/>
                        </a:rPr>
                        <a:t>37.94 billion</a:t>
                      </a:r>
                    </a:p>
                    <a:p>
                      <a:pPr marL="0" marR="0">
                        <a:lnSpc>
                          <a:spcPct val="115000"/>
                        </a:lnSpc>
                        <a:spcBef>
                          <a:spcPts val="0"/>
                        </a:spcBef>
                        <a:spcAft>
                          <a:spcPts val="0"/>
                        </a:spcAft>
                      </a:pPr>
                      <a:endParaRPr lang="en-US" sz="1100" dirty="0">
                        <a:effectLst/>
                      </a:endParaRPr>
                    </a:p>
                  </a:txBody>
                  <a:tcPr marL="68580" marR="68580" marT="0" marB="0"/>
                </a:tc>
                <a:tc>
                  <a:txBody>
                    <a:bodyPr/>
                    <a:lstStyle/>
                    <a:p>
                      <a:pPr marL="0" marR="0">
                        <a:lnSpc>
                          <a:spcPct val="115000"/>
                        </a:lnSpc>
                        <a:spcBef>
                          <a:spcPts val="0"/>
                        </a:spcBef>
                        <a:spcAft>
                          <a:spcPts val="0"/>
                        </a:spcAft>
                      </a:pPr>
                      <a:r>
                        <a:rPr lang="en-US" sz="1500" dirty="0">
                          <a:effectLst/>
                        </a:rPr>
                        <a:t> </a:t>
                      </a:r>
                      <a:r>
                        <a:rPr lang="en-US" sz="1500" dirty="0" smtClean="0">
                          <a:effectLst/>
                        </a:rPr>
                        <a:t>Crude Oil, Refined Petroleum Products, Natural Gas and Chemicals.</a:t>
                      </a:r>
                    </a:p>
                    <a:p>
                      <a:pPr marL="0" marR="0">
                        <a:lnSpc>
                          <a:spcPct val="115000"/>
                        </a:lnSpc>
                        <a:spcBef>
                          <a:spcPts val="0"/>
                        </a:spcBef>
                        <a:spcAft>
                          <a:spcPts val="0"/>
                        </a:spcAft>
                      </a:pPr>
                      <a:endParaRPr lang="en-US" sz="1100" dirty="0">
                        <a:effectLst/>
                      </a:endParaRPr>
                    </a:p>
                  </a:txBody>
                  <a:tcPr marL="68580" marR="68580" marT="0" marB="0"/>
                </a:tc>
              </a:tr>
            </a:tbl>
          </a:graphicData>
        </a:graphic>
      </p:graphicFrame>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57" y="1600200"/>
            <a:ext cx="2590800" cy="2514600"/>
          </a:xfrm>
          <a:prstGeom prst="rect">
            <a:avLst/>
          </a:prstGeom>
          <a:ln>
            <a:noFill/>
          </a:ln>
          <a:effectLst>
            <a:softEdge rad="112500"/>
          </a:effectLst>
        </p:spPr>
      </p:pic>
      <p:sp>
        <p:nvSpPr>
          <p:cNvPr id="13" name="TextBox 12"/>
          <p:cNvSpPr txBox="1"/>
          <p:nvPr/>
        </p:nvSpPr>
        <p:spPr>
          <a:xfrm>
            <a:off x="413657" y="3886200"/>
            <a:ext cx="2590800" cy="2585323"/>
          </a:xfrm>
          <a:prstGeom prst="rect">
            <a:avLst/>
          </a:prstGeom>
          <a:noFill/>
        </p:spPr>
        <p:txBody>
          <a:bodyPr wrap="square" rtlCol="0">
            <a:spAutoFit/>
          </a:bodyPr>
          <a:lstStyle/>
          <a:p>
            <a:r>
              <a:rPr lang="en-US" dirty="0" smtClean="0"/>
              <a:t> The regional economy is strong. The region is dominated by Saudi Arabia. However, the other countries in the region are weaker. Libya is behind the other countries in exports and GDP. </a:t>
            </a:r>
            <a:endParaRPr lang="en-US" dirty="0"/>
          </a:p>
        </p:txBody>
      </p:sp>
    </p:spTree>
    <p:extLst>
      <p:ext uri="{BB962C8B-B14F-4D97-AF65-F5344CB8AC3E}">
        <p14:creationId xmlns:p14="http://schemas.microsoft.com/office/powerpoint/2010/main" val="845552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90</TotalTime>
  <Words>82</Words>
  <Application>Microsoft Office PowerPoint</Application>
  <PresentationFormat>On-screen Show (4:3)</PresentationFormat>
  <Paragraphs>48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Profile of Egypt</vt:lpstr>
      <vt:lpstr>Egypt</vt:lpstr>
      <vt:lpstr>Regional Economies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 of Egypt</dc:title>
  <dc:creator>student</dc:creator>
  <cp:lastModifiedBy>student</cp:lastModifiedBy>
  <cp:revision>7</cp:revision>
  <dcterms:created xsi:type="dcterms:W3CDTF">2015-07-08T12:50:44Z</dcterms:created>
  <dcterms:modified xsi:type="dcterms:W3CDTF">2015-07-10T13:48:52Z</dcterms:modified>
</cp:coreProperties>
</file>